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0" r:id="rId2"/>
    <p:sldId id="281" r:id="rId3"/>
    <p:sldId id="283" r:id="rId4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ＤＦ太丸ゴシック体"/>
        <a:cs typeface="ＤＦ太丸ゴシック体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ＤＦ太丸ゴシック体"/>
        <a:cs typeface="ＤＦ太丸ゴシック体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ＤＦ太丸ゴシック体"/>
        <a:cs typeface="ＤＦ太丸ゴシック体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ＤＦ太丸ゴシック体"/>
        <a:cs typeface="ＤＦ太丸ゴシック体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ＤＦ太丸ゴシック体"/>
        <a:cs typeface="ＤＦ太丸ゴシック体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ＤＦ太丸ゴシック体"/>
        <a:cs typeface="ＤＦ太丸ゴシック体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ＤＦ太丸ゴシック体"/>
        <a:cs typeface="ＤＦ太丸ゴシック体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ＤＦ太丸ゴシック体"/>
        <a:cs typeface="ＤＦ太丸ゴシック体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ＤＦ太丸ゴシック体"/>
        <a:cs typeface="ＤＦ太丸ゴシック体"/>
      </a:defRPr>
    </a:lvl9pPr>
  </p:defaultTextStyle>
  <p:extLst>
    <p:ext uri="{EFAFB233-063F-42B5-8137-9DF3F51BA10A}">
      <p15:sldGuideLst xmlns:p15="http://schemas.microsoft.com/office/powerpoint/2012/main">
        <p15:guide id="1" orient="horz" pos="229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B21"/>
    <a:srgbClr val="FFFF99"/>
    <a:srgbClr val="FA6500"/>
    <a:srgbClr val="FF3300"/>
    <a:srgbClr val="FF6600"/>
    <a:srgbClr val="EA5F00"/>
    <a:srgbClr val="FF9900"/>
    <a:srgbClr val="FFCC66"/>
    <a:srgbClr val="FFCC00"/>
    <a:srgbClr val="FFA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57" autoAdjust="0"/>
    <p:restoredTop sz="91916" autoAdjust="0"/>
  </p:normalViewPr>
  <p:slideViewPr>
    <p:cSldViewPr showGuides="1">
      <p:cViewPr>
        <p:scale>
          <a:sx n="70" d="100"/>
          <a:sy n="70" d="100"/>
        </p:scale>
        <p:origin x="68" y="300"/>
      </p:cViewPr>
      <p:guideLst>
        <p:guide orient="horz" pos="2296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8938" cy="49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8" tIns="45690" rIns="91378" bIns="45690" numCol="1" anchor="t" anchorCtr="0" compatLnSpc="1">
            <a:prstTxWarp prst="textNoShape">
              <a:avLst/>
            </a:prstTxWarp>
          </a:bodyPr>
          <a:lstStyle>
            <a:lvl1pPr defTabSz="914766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826" y="1"/>
            <a:ext cx="2918938" cy="49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8" tIns="45690" rIns="91378" bIns="45690" numCol="1" anchor="t" anchorCtr="0" compatLnSpc="1">
            <a:prstTxWarp prst="textNoShape">
              <a:avLst/>
            </a:prstTxWarp>
          </a:bodyPr>
          <a:lstStyle>
            <a:lvl1pPr algn="r" defTabSz="914766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4440"/>
            <a:ext cx="2918938" cy="49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8" tIns="45690" rIns="91378" bIns="45690" numCol="1" anchor="b" anchorCtr="0" compatLnSpc="1">
            <a:prstTxWarp prst="textNoShape">
              <a:avLst/>
            </a:prstTxWarp>
          </a:bodyPr>
          <a:lstStyle>
            <a:lvl1pPr defTabSz="914766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826" y="9374440"/>
            <a:ext cx="2918938" cy="49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8" tIns="45690" rIns="91378" bIns="45690" numCol="1" anchor="b" anchorCtr="0" compatLnSpc="1">
            <a:prstTxWarp prst="textNoShape">
              <a:avLst/>
            </a:prstTxWarp>
          </a:bodyPr>
          <a:lstStyle>
            <a:lvl1pPr algn="r" defTabSz="914766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0759FEF-8600-4908-8EAC-538CD25683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7439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4802" cy="45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6" tIns="45699" rIns="91396" bIns="45699" numCol="1" anchor="t" anchorCtr="0" compatLnSpc="1">
            <a:prstTxWarp prst="textNoShape">
              <a:avLst/>
            </a:prstTxWarp>
          </a:bodyPr>
          <a:lstStyle>
            <a:lvl1pPr defTabSz="914766">
              <a:defRPr sz="1200">
                <a:ea typeface="ＤＦ太丸ゴシック体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390" y="1"/>
            <a:ext cx="2894802" cy="45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6" tIns="45699" rIns="91396" bIns="45699" numCol="1" anchor="t" anchorCtr="0" compatLnSpc="1">
            <a:prstTxWarp prst="textNoShape">
              <a:avLst/>
            </a:prstTxWarp>
          </a:bodyPr>
          <a:lstStyle>
            <a:lvl1pPr algn="r" defTabSz="914766">
              <a:defRPr sz="1200">
                <a:ea typeface="ＤＦ太丸ゴシック体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5650" y="762000"/>
            <a:ext cx="5280025" cy="3656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979" y="4724872"/>
            <a:ext cx="4952862" cy="441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6" tIns="45699" rIns="91396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440"/>
            <a:ext cx="2894802" cy="45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6" tIns="45699" rIns="91396" bIns="45699" numCol="1" anchor="b" anchorCtr="0" compatLnSpc="1">
            <a:prstTxWarp prst="textNoShape">
              <a:avLst/>
            </a:prstTxWarp>
          </a:bodyPr>
          <a:lstStyle>
            <a:lvl1pPr defTabSz="914766">
              <a:defRPr sz="1200">
                <a:ea typeface="ＤＦ太丸ゴシック体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390" y="9374440"/>
            <a:ext cx="2894802" cy="45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6" tIns="45699" rIns="91396" bIns="45699" numCol="1" anchor="b" anchorCtr="0" compatLnSpc="1">
            <a:prstTxWarp prst="textNoShape">
              <a:avLst/>
            </a:prstTxWarp>
          </a:bodyPr>
          <a:lstStyle>
            <a:lvl1pPr algn="r" defTabSz="914766">
              <a:defRPr sz="1200">
                <a:ea typeface="ＤＦ太丸ゴシック体" pitchFamily="1" charset="-128"/>
                <a:cs typeface="+mn-cs"/>
              </a:defRPr>
            </a:lvl1pPr>
          </a:lstStyle>
          <a:p>
            <a:pPr>
              <a:defRPr/>
            </a:pPr>
            <a:fld id="{C8CC3FEB-8DD3-4346-B78D-FB7E7D12A2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7254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478CB3-A71A-4A9D-9927-0DC144DC3C21}" type="slidenum">
              <a:rPr lang="en-US" altLang="ja-JP" smtClean="0">
                <a:ea typeface="ＤＦ太丸ゴシック体"/>
                <a:cs typeface="ＤＦ太丸ゴシック体"/>
              </a:rPr>
              <a:pPr/>
              <a:t>1</a:t>
            </a:fld>
            <a:endParaRPr lang="en-US" altLang="ja-JP" smtClean="0">
              <a:ea typeface="ＤＦ太丸ゴシック体"/>
              <a:cs typeface="ＤＦ太丸ゴシック体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572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478CB3-A71A-4A9D-9927-0DC144DC3C21}" type="slidenum">
              <a:rPr lang="en-US" altLang="ja-JP" smtClean="0">
                <a:ea typeface="ＤＦ太丸ゴシック体"/>
                <a:cs typeface="ＤＦ太丸ゴシック体"/>
              </a:rPr>
              <a:pPr/>
              <a:t>2</a:t>
            </a:fld>
            <a:endParaRPr lang="en-US" altLang="ja-JP" smtClean="0">
              <a:ea typeface="ＤＦ太丸ゴシック体"/>
              <a:cs typeface="ＤＦ太丸ゴシック体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139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478CB3-A71A-4A9D-9927-0DC144DC3C21}" type="slidenum">
              <a:rPr lang="en-US" altLang="ja-JP" smtClean="0">
                <a:ea typeface="ＤＦ太丸ゴシック体"/>
                <a:cs typeface="ＤＦ太丸ゴシック体"/>
              </a:rPr>
              <a:pPr/>
              <a:t>3</a:t>
            </a:fld>
            <a:endParaRPr lang="en-US" altLang="ja-JP" smtClean="0">
              <a:ea typeface="ＤＦ太丸ゴシック体"/>
              <a:cs typeface="ＤＦ太丸ゴシック体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8127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65211-AF1A-4D95-AAE3-89195B7D8A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1981200"/>
            <a:ext cx="84201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F108D-E31C-4E19-B9EC-0DBD7339C6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A5721-06AB-49F8-8884-9DC5427D5C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742950" y="1981200"/>
            <a:ext cx="84201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B8DBE-C065-4FBF-9E55-9DC15A9E70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42950" y="1981200"/>
            <a:ext cx="84201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59D4B-E3F8-450E-B91B-8A513B9269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5660F-CE53-4957-AD6D-420EA84B08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AE340-AF7B-4CB8-85AA-FE0DDEAF84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E3176-34FB-4A75-8047-C2F728F50F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1B6C0-809E-45AF-85CC-8FE01E667C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AF8EF-F650-41B2-8787-F33734F925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9AF5C-7566-4A2F-ACA6-D8064BE848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D916D-AC5A-45F1-A73C-79483B19C4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pn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-23882" y="0"/>
            <a:ext cx="9929882" cy="6858000"/>
          </a:xfrm>
          <a:prstGeom prst="rect">
            <a:avLst/>
          </a:prstGeom>
          <a:gradFill>
            <a:gsLst>
              <a:gs pos="0">
                <a:srgbClr val="FF9900"/>
              </a:gs>
              <a:gs pos="80000">
                <a:srgbClr val="FFCC00"/>
              </a:gs>
              <a:gs pos="100000">
                <a:srgbClr val="FFCC66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71592" y="164415"/>
            <a:ext cx="9572692" cy="6500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10" y="4916470"/>
            <a:ext cx="1483980" cy="110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1855" y="3862704"/>
            <a:ext cx="1402039" cy="1069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/>
          <a:srcRect l="46531" t="5306" r="26615" b="15302"/>
          <a:stretch>
            <a:fillRect/>
          </a:stretch>
        </p:blipFill>
        <p:spPr bwMode="auto">
          <a:xfrm>
            <a:off x="1110710" y="2728210"/>
            <a:ext cx="1446143" cy="114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 cstate="print"/>
          <a:srcRect l="46531" t="5306" r="26615" b="15302"/>
          <a:stretch>
            <a:fillRect/>
          </a:stretch>
        </p:blipFill>
        <p:spPr bwMode="auto">
          <a:xfrm>
            <a:off x="1076846" y="1768243"/>
            <a:ext cx="1317696" cy="97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" name="Group 1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519775"/>
              </p:ext>
            </p:extLst>
          </p:nvPr>
        </p:nvGraphicFramePr>
        <p:xfrm>
          <a:off x="209864" y="1314653"/>
          <a:ext cx="9411588" cy="4711065"/>
        </p:xfrm>
        <a:graphic>
          <a:graphicData uri="http://schemas.openxmlformats.org/drawingml/2006/table">
            <a:tbl>
              <a:tblPr/>
              <a:tblGrid>
                <a:gridCol w="885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4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82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種類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費用（税込）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8E3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写真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ポイント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素材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見た目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変色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安全性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固さ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長所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短所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保障期間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オールセラミック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￥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66,000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美しさ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NO1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100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％セラミックを使った詰め物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★透明感に優れているため、最も天然の歯に近い色調を再現できる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★耐久性に優れ、長持ちする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★金属アレルギーの心配がない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極度に衝撃を与えると割れることがある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３年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セレック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￥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40,000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スピード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NO1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100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％セラミックを使った詰め物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★院内で製作するので、装着までの期間が短い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★透明感に優れているため、最も天然の歯に近い色調を再現できる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★耐久性に優れ、長持ちする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★金属アレルギーの心配がない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コンピューターを用いて作成するので、表現できる色や形に制限がある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極度に衝撃を与えると割れることがある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３年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ゴールド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￥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66,000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健康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金合金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－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★高精度で適合性が高いので、最も虫歯になりにくい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★耐久性に優れ長持ちする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★金属アレルギーの心配がない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金属色が気になる（金属表面の変色は少なく、光沢を保ちやすい）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３年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金銀パラジウム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合金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（保険適応）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保険適用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銀合金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★健康保険が適応できる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色が目立つ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虫歯の再発リスクが高い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金属表面がくすんで黒く見えやすい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金属アレルギーになる可能性がある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4953000" y="1039639"/>
            <a:ext cx="49292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※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保障期間については</a:t>
            </a:r>
            <a:r>
              <a:rPr lang="ja-JP" altLang="en-US" sz="1000" dirty="0" smtClean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、年に３回以上の定期健診を受けることが条件となります</a:t>
            </a:r>
            <a:endParaRPr kumimoji="1" lang="ja-JP" altLang="en-US" sz="1000" dirty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1027" name="Picture 3" descr="D:\uetani-dental.com\images\header_bg.gif"/>
          <p:cNvPicPr>
            <a:picLocks noChangeAspect="1" noChangeArrowheads="1"/>
          </p:cNvPicPr>
          <p:nvPr/>
        </p:nvPicPr>
        <p:blipFill>
          <a:blip r:embed="rId6" cstate="print"/>
          <a:srcRect t="-2121" r="30074"/>
          <a:stretch>
            <a:fillRect/>
          </a:stretch>
        </p:blipFill>
        <p:spPr bwMode="auto">
          <a:xfrm>
            <a:off x="309530" y="571480"/>
            <a:ext cx="3028014" cy="640048"/>
          </a:xfrm>
          <a:prstGeom prst="rect">
            <a:avLst/>
          </a:prstGeom>
          <a:noFill/>
        </p:spPr>
      </p:pic>
      <p:sp>
        <p:nvSpPr>
          <p:cNvPr id="38" name="テキスト ボックス 37"/>
          <p:cNvSpPr txBox="1"/>
          <p:nvPr/>
        </p:nvSpPr>
        <p:spPr>
          <a:xfrm>
            <a:off x="-281421" y="664488"/>
            <a:ext cx="334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kern="10" dirty="0" smtClean="0">
                <a:ln w="17780" cmpd="sng">
                  <a:noFill/>
                  <a:prstDash val="solid"/>
                  <a:miter lim="800000"/>
                </a:ln>
                <a:solidFill>
                  <a:srgbClr val="FF6B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つめ物の種類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-23882" y="0"/>
            <a:ext cx="9929882" cy="6858000"/>
          </a:xfrm>
          <a:prstGeom prst="rect">
            <a:avLst/>
          </a:prstGeom>
          <a:gradFill>
            <a:gsLst>
              <a:gs pos="0">
                <a:srgbClr val="FF9900"/>
              </a:gs>
              <a:gs pos="80000">
                <a:srgbClr val="FFCC00"/>
              </a:gs>
              <a:gs pos="100000">
                <a:srgbClr val="FFCC66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71592" y="164415"/>
            <a:ext cx="9572692" cy="6500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012960" y="687888"/>
            <a:ext cx="49292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※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保障期間については</a:t>
            </a:r>
            <a:r>
              <a:rPr lang="ja-JP" altLang="en-US" sz="1000" dirty="0" smtClean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、年に３回以上の定期健診を受けることが条件となります</a:t>
            </a:r>
            <a:endParaRPr kumimoji="1" lang="ja-JP" altLang="en-US" sz="1000" dirty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26" name="Picture 3" descr="D:\uetani-dental.com\images\header_bg.gif"/>
          <p:cNvPicPr>
            <a:picLocks noChangeAspect="1" noChangeArrowheads="1"/>
          </p:cNvPicPr>
          <p:nvPr/>
        </p:nvPicPr>
        <p:blipFill>
          <a:blip r:embed="rId3" cstate="print"/>
          <a:srcRect t="-2121" r="30074"/>
          <a:stretch>
            <a:fillRect/>
          </a:stretch>
        </p:blipFill>
        <p:spPr bwMode="auto">
          <a:xfrm>
            <a:off x="380968" y="214290"/>
            <a:ext cx="3028014" cy="640048"/>
          </a:xfrm>
          <a:prstGeom prst="rect">
            <a:avLst/>
          </a:prstGeom>
          <a:noFill/>
        </p:spPr>
      </p:pic>
      <p:pic>
        <p:nvPicPr>
          <p:cNvPr id="24" name="Picture 3" descr="D:\uetani-dental.com\images\header_bg.gif"/>
          <p:cNvPicPr>
            <a:picLocks noChangeAspect="1" noChangeArrowheads="1"/>
          </p:cNvPicPr>
          <p:nvPr/>
        </p:nvPicPr>
        <p:blipFill>
          <a:blip r:embed="rId3" cstate="print"/>
          <a:srcRect t="-2121" r="30074"/>
          <a:stretch>
            <a:fillRect/>
          </a:stretch>
        </p:blipFill>
        <p:spPr bwMode="auto">
          <a:xfrm>
            <a:off x="1782110" y="214290"/>
            <a:ext cx="3028014" cy="640048"/>
          </a:xfrm>
          <a:prstGeom prst="rect">
            <a:avLst/>
          </a:prstGeom>
          <a:noFill/>
        </p:spPr>
      </p:pic>
      <p:sp>
        <p:nvSpPr>
          <p:cNvPr id="25" name="テキスト ボックス 24"/>
          <p:cNvSpPr txBox="1"/>
          <p:nvPr/>
        </p:nvSpPr>
        <p:spPr>
          <a:xfrm>
            <a:off x="395512" y="307298"/>
            <a:ext cx="334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kern="10" dirty="0" smtClean="0">
                <a:ln w="17780" cmpd="sng">
                  <a:noFill/>
                  <a:prstDash val="solid"/>
                  <a:miter lim="800000"/>
                </a:ln>
                <a:solidFill>
                  <a:srgbClr val="FF6B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前歯のかぶせ物の種類</a:t>
            </a:r>
          </a:p>
        </p:txBody>
      </p:sp>
      <p:pic>
        <p:nvPicPr>
          <p:cNvPr id="3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0599" y="1374343"/>
            <a:ext cx="775935" cy="501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66"/>
          <p:cNvPicPr>
            <a:picLocks noChangeAspect="1" noChangeArrowheads="1"/>
          </p:cNvPicPr>
          <p:nvPr/>
        </p:nvPicPr>
        <p:blipFill>
          <a:blip r:embed="rId5" cstate="print"/>
          <a:srcRect l="2084" t="3979" r="5109" b="6525"/>
          <a:stretch>
            <a:fillRect/>
          </a:stretch>
        </p:blipFill>
        <p:spPr bwMode="auto">
          <a:xfrm>
            <a:off x="1097913" y="2857878"/>
            <a:ext cx="784228" cy="58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 l="25477" t="9734" r="8292" b="29393"/>
          <a:stretch>
            <a:fillRect/>
          </a:stretch>
        </p:blipFill>
        <p:spPr bwMode="auto">
          <a:xfrm>
            <a:off x="1100314" y="4111995"/>
            <a:ext cx="784637" cy="54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 t="16675"/>
          <a:stretch>
            <a:fillRect/>
          </a:stretch>
        </p:blipFill>
        <p:spPr bwMode="auto">
          <a:xfrm>
            <a:off x="1874600" y="1871330"/>
            <a:ext cx="524623" cy="47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右矢印 18"/>
          <p:cNvSpPr/>
          <p:nvPr/>
        </p:nvSpPr>
        <p:spPr>
          <a:xfrm>
            <a:off x="1614856" y="2083632"/>
            <a:ext cx="217004" cy="137477"/>
          </a:xfrm>
          <a:prstGeom prst="rightArrow">
            <a:avLst/>
          </a:prstGeom>
          <a:solidFill>
            <a:srgbClr val="FF6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66110" y="190233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裏側</a:t>
            </a:r>
            <a:endParaRPr kumimoji="1" lang="ja-JP" altLang="en-US" sz="1200" dirty="0">
              <a:latin typeface="HGPｺﾞｼｯｸM" pitchFamily="50" charset="-128"/>
              <a:ea typeface="HGPｺﾞｼｯｸM" pitchFamily="50" charset="-128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 cstate="print"/>
          <a:srcRect t="21237" r="-2160" b="5037"/>
          <a:stretch>
            <a:fillRect/>
          </a:stretch>
        </p:blipFill>
        <p:spPr bwMode="auto">
          <a:xfrm>
            <a:off x="1881166" y="3440841"/>
            <a:ext cx="526754" cy="3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右矢印 26"/>
          <p:cNvSpPr/>
          <p:nvPr/>
        </p:nvSpPr>
        <p:spPr>
          <a:xfrm>
            <a:off x="1629846" y="3565691"/>
            <a:ext cx="217004" cy="137477"/>
          </a:xfrm>
          <a:prstGeom prst="rightArrow">
            <a:avLst/>
          </a:prstGeom>
          <a:solidFill>
            <a:srgbClr val="FF6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381100" y="339938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裏側</a:t>
            </a:r>
            <a:endParaRPr kumimoji="1" lang="ja-JP" altLang="en-US" sz="1200" dirty="0">
              <a:latin typeface="HGPｺﾞｼｯｸM" pitchFamily="50" charset="-128"/>
              <a:ea typeface="HGPｺﾞｼｯｸM" pitchFamily="50" charset="-128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9" cstate="print"/>
          <a:srcRect t="16675" b="11717"/>
          <a:stretch>
            <a:fillRect/>
          </a:stretch>
        </p:blipFill>
        <p:spPr bwMode="auto">
          <a:xfrm>
            <a:off x="1880506" y="4650345"/>
            <a:ext cx="524623" cy="40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右矢印 29"/>
          <p:cNvSpPr/>
          <p:nvPr/>
        </p:nvSpPr>
        <p:spPr>
          <a:xfrm>
            <a:off x="1614856" y="4791754"/>
            <a:ext cx="217004" cy="137477"/>
          </a:xfrm>
          <a:prstGeom prst="rightArrow">
            <a:avLst/>
          </a:prstGeom>
          <a:solidFill>
            <a:srgbClr val="FF6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366110" y="461045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裏側</a:t>
            </a:r>
            <a:endParaRPr kumimoji="1" lang="ja-JP" altLang="en-US" sz="12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34" name="円/楕円 33"/>
          <p:cNvSpPr/>
          <p:nvPr/>
        </p:nvSpPr>
        <p:spPr>
          <a:xfrm>
            <a:off x="1914163" y="3616257"/>
            <a:ext cx="279490" cy="214675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 cstate="print"/>
          <a:srcRect r="52336"/>
          <a:stretch>
            <a:fillRect/>
          </a:stretch>
        </p:blipFill>
        <p:spPr bwMode="auto">
          <a:xfrm>
            <a:off x="1095953" y="5330072"/>
            <a:ext cx="683541" cy="57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11" cstate="print"/>
          <a:srcRect l="48504" r="2176"/>
          <a:stretch>
            <a:fillRect/>
          </a:stretch>
        </p:blipFill>
        <p:spPr bwMode="auto">
          <a:xfrm>
            <a:off x="1767591" y="5899833"/>
            <a:ext cx="636303" cy="51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右矢印 38"/>
          <p:cNvSpPr/>
          <p:nvPr/>
        </p:nvSpPr>
        <p:spPr>
          <a:xfrm>
            <a:off x="1522270" y="6082197"/>
            <a:ext cx="217004" cy="137477"/>
          </a:xfrm>
          <a:prstGeom prst="rightArrow">
            <a:avLst/>
          </a:prstGeom>
          <a:solidFill>
            <a:srgbClr val="FF6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73524" y="590089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裏側</a:t>
            </a:r>
            <a:endParaRPr kumimoji="1" lang="ja-JP" altLang="en-US" sz="1200" dirty="0">
              <a:latin typeface="HGPｺﾞｼｯｸM" pitchFamily="50" charset="-128"/>
              <a:ea typeface="HGPｺﾞｼｯｸM" pitchFamily="50" charset="-128"/>
            </a:endParaRPr>
          </a:p>
        </p:txBody>
      </p:sp>
      <p:graphicFrame>
        <p:nvGraphicFramePr>
          <p:cNvPr id="18" name="Group 1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545941"/>
              </p:ext>
            </p:extLst>
          </p:nvPr>
        </p:nvGraphicFramePr>
        <p:xfrm>
          <a:off x="209864" y="928668"/>
          <a:ext cx="9411588" cy="5615822"/>
        </p:xfrm>
        <a:graphic>
          <a:graphicData uri="http://schemas.openxmlformats.org/drawingml/2006/table">
            <a:tbl>
              <a:tblPr/>
              <a:tblGrid>
                <a:gridCol w="885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4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82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58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種類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費用（税込）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8E3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写真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ポイント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素材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見た目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変色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安全性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固さ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長所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短所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保障期間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7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オールセラミック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￥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135,000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美しさ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NO1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100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％セラミックを使った詰め物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★透明感に優れているため、最も天然の歯に近い色調を再現できる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★耐久性に優れ、長持ちする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★金属アレルギーの心配がない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極度に衝撃を与えると割れることがある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ブリッジで使用できないケースがる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５年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7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メタルセラミック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￥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110,000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人気度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NO1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金属にセラミックを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焼き付けたもの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★透明感に優れているため、最も天延の歯に近い色調を再現できる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★耐久性に優れ、長持ちする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★金属アレルギーの心配がない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極度に衝撃を与えると割れることがある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内側に一部分金属が見える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５年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37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セレック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￥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88,000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スピード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NO1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100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％セラミックを使った詰め物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★院内で製作するので、装着までの期間が短い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★透明感に優れているため、最も天然の歯に近い色調を再現できる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★耐久性に優れ、長持ちする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★金属アレルギーの心配がない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コンピューターを用いて作成するので、表現できる色や形に制限がある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極度に衝撃を与えると割れることがある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５年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7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プラスチック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前装冠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（保険適応）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保険適用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銀合金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★健康保険が適応できる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数ヶ月～数年で黄色く変色する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汚れが着きやすく、歯周病になりやすい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金属アレルギーになる可能性がある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-23882" y="0"/>
            <a:ext cx="9929882" cy="6858000"/>
          </a:xfrm>
          <a:prstGeom prst="rect">
            <a:avLst/>
          </a:prstGeom>
          <a:gradFill>
            <a:gsLst>
              <a:gs pos="0">
                <a:srgbClr val="FF9900"/>
              </a:gs>
              <a:gs pos="80000">
                <a:srgbClr val="FFCC00"/>
              </a:gs>
              <a:gs pos="100000">
                <a:srgbClr val="FFCC66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71592" y="164415"/>
            <a:ext cx="9572692" cy="6500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012960" y="627928"/>
            <a:ext cx="49292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※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保障期間については</a:t>
            </a:r>
            <a:r>
              <a:rPr lang="ja-JP" altLang="en-US" sz="1000" dirty="0" smtClean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、年に３回以上の定期健診を受けることが条件となります</a:t>
            </a:r>
            <a:endParaRPr kumimoji="1" lang="ja-JP" altLang="en-US" sz="1000" dirty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574" y="2336801"/>
            <a:ext cx="1491146" cy="1042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608" y="1232894"/>
            <a:ext cx="1653800" cy="110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 l="19088" r="12599" b="32583"/>
          <a:stretch>
            <a:fillRect/>
          </a:stretch>
        </p:blipFill>
        <p:spPr bwMode="auto">
          <a:xfrm>
            <a:off x="1003960" y="5534773"/>
            <a:ext cx="1610917" cy="10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 l="12563" t="14096" r="16474" b="19685"/>
          <a:stretch>
            <a:fillRect/>
          </a:stretch>
        </p:blipFill>
        <p:spPr bwMode="auto">
          <a:xfrm>
            <a:off x="921272" y="4515556"/>
            <a:ext cx="1655464" cy="102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 descr="D:\uetani-dental.com\images\header_bg.gif"/>
          <p:cNvPicPr>
            <a:picLocks noChangeAspect="1" noChangeArrowheads="1"/>
          </p:cNvPicPr>
          <p:nvPr/>
        </p:nvPicPr>
        <p:blipFill>
          <a:blip r:embed="rId7" cstate="print"/>
          <a:srcRect t="-2121" r="30074"/>
          <a:stretch>
            <a:fillRect/>
          </a:stretch>
        </p:blipFill>
        <p:spPr bwMode="auto">
          <a:xfrm>
            <a:off x="380968" y="199300"/>
            <a:ext cx="3028014" cy="640048"/>
          </a:xfrm>
          <a:prstGeom prst="rect">
            <a:avLst/>
          </a:prstGeom>
          <a:noFill/>
        </p:spPr>
      </p:pic>
      <p:pic>
        <p:nvPicPr>
          <p:cNvPr id="24" name="Picture 3" descr="D:\uetani-dental.com\images\header_bg.gif"/>
          <p:cNvPicPr>
            <a:picLocks noChangeAspect="1" noChangeArrowheads="1"/>
          </p:cNvPicPr>
          <p:nvPr/>
        </p:nvPicPr>
        <p:blipFill>
          <a:blip r:embed="rId7" cstate="print"/>
          <a:srcRect t="-2121" r="30074"/>
          <a:stretch>
            <a:fillRect/>
          </a:stretch>
        </p:blipFill>
        <p:spPr bwMode="auto">
          <a:xfrm>
            <a:off x="1782110" y="199300"/>
            <a:ext cx="3028014" cy="640048"/>
          </a:xfrm>
          <a:prstGeom prst="rect">
            <a:avLst/>
          </a:prstGeom>
          <a:noFill/>
        </p:spPr>
      </p:pic>
      <p:sp>
        <p:nvSpPr>
          <p:cNvPr id="25" name="テキスト ボックス 24"/>
          <p:cNvSpPr txBox="1"/>
          <p:nvPr/>
        </p:nvSpPr>
        <p:spPr>
          <a:xfrm>
            <a:off x="395512" y="292308"/>
            <a:ext cx="334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kern="10" dirty="0" smtClean="0">
                <a:ln w="17780" cmpd="sng">
                  <a:noFill/>
                  <a:prstDash val="solid"/>
                  <a:miter lim="800000"/>
                </a:ln>
                <a:solidFill>
                  <a:srgbClr val="FF6B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奥歯のかぶせ物の種類</a:t>
            </a:r>
          </a:p>
        </p:txBody>
      </p:sp>
      <p:pic>
        <p:nvPicPr>
          <p:cNvPr id="3078" name="Picture 6" descr="セレックシステム治療例"/>
          <p:cNvPicPr>
            <a:picLocks noChangeAspect="1" noChangeArrowheads="1"/>
          </p:cNvPicPr>
          <p:nvPr/>
        </p:nvPicPr>
        <p:blipFill>
          <a:blip r:embed="rId8" cstate="print"/>
          <a:srcRect l="53836" t="18572" r="6390" b="49660"/>
          <a:stretch>
            <a:fillRect/>
          </a:stretch>
        </p:blipFill>
        <p:spPr bwMode="auto">
          <a:xfrm>
            <a:off x="835380" y="3377543"/>
            <a:ext cx="1715910" cy="1126608"/>
          </a:xfrm>
          <a:prstGeom prst="rect">
            <a:avLst/>
          </a:prstGeom>
          <a:noFill/>
        </p:spPr>
      </p:pic>
      <p:graphicFrame>
        <p:nvGraphicFramePr>
          <p:cNvPr id="18" name="Group 1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40678"/>
              </p:ext>
            </p:extLst>
          </p:nvPr>
        </p:nvGraphicFramePr>
        <p:xfrm>
          <a:off x="209864" y="898690"/>
          <a:ext cx="9411588" cy="5692374"/>
        </p:xfrm>
        <a:graphic>
          <a:graphicData uri="http://schemas.openxmlformats.org/drawingml/2006/table">
            <a:tbl>
              <a:tblPr/>
              <a:tblGrid>
                <a:gridCol w="885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4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82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00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種類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費用（税込）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8E3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写真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ポイント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素材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見た目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変色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安全性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固さ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長所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短所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保障期間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A6500"/>
                        </a:gs>
                        <a:gs pos="50000">
                          <a:srgbClr val="FF6600"/>
                        </a:gs>
                        <a:gs pos="100000">
                          <a:srgbClr val="FFAF79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2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オールセラミック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￥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135,000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美しさ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NO1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100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％セラミックを使った詰め物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★透明感に優れているため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、最も天然の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歯に近い色調を再現できる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★耐久性に優れ、長持ちする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★金属アレルギーの心配がない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極度に衝撃を与えると割れることがある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ブリッジで使用できないケースがる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５年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2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メタルセラミック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￥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110,000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人気度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NO1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金属にセラミックを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焼き付けたもの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★透明感に優れているため、最も天延の歯に近い色調を再現できる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★耐久性に優れ、長持ちする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★金属アレルギーの心配がない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極度に衝撃を与えると割れることがある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内側に一部分金属が見える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５年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2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セレック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￥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88,000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スピード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NO1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100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％セラミックを使った詰め物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★院内で製作するので、装着までの期間が短い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★透明感に優れているため、最も天然の歯に近い色調を再現できる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★耐久性に優れ、長持ちする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★金属アレルギーの心配がない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コンピューターを用いて作成するので、表現できる色や形に制限がある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極度に衝撃を与えると割れることがある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５年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32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ゴールド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￥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100,000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健康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金合金</a:t>
                      </a:r>
                    </a:p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－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－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○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◎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★高精度で適合性が高いので、最も虫歯になりにくい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★耐久性に優れ長持ちする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★金属アレルギーの心配がない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金属色が気になる（金属表面の変色は少なく、光沢を保ちやすい）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５年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32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金銀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パラジウム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合金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（保険適応）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保険適用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銀合金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★健康保険が適応できる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数ヶ月～数年で黄色く変色する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汚れが着きやすく、歯周病になりやすい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×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金属アレルギーになる可能性がある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2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20123</TotalTime>
  <Words>953</Words>
  <Application>Microsoft Office PowerPoint</Application>
  <PresentationFormat>A4 210 x 297 mm</PresentationFormat>
  <Paragraphs>224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ＤＦ太丸ゴシック体</vt:lpstr>
      <vt:lpstr>HGPｺﾞｼｯｸM</vt:lpstr>
      <vt:lpstr>HGP創英角ｺﾞｼｯｸUB</vt:lpstr>
      <vt:lpstr>HGS創英角ｺﾞｼｯｸUB</vt:lpstr>
      <vt:lpstr>HG丸ｺﾞｼｯｸM-PRO</vt:lpstr>
      <vt:lpstr>ＭＳ Ｐゴシック</vt:lpstr>
      <vt:lpstr>ＭＳ Ｐ明朝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船井総合研究所</dc:creator>
  <cp:lastModifiedBy>Windows ユーザー</cp:lastModifiedBy>
  <cp:revision>130</cp:revision>
  <dcterms:created xsi:type="dcterms:W3CDTF">2003-09-29T05:29:07Z</dcterms:created>
  <dcterms:modified xsi:type="dcterms:W3CDTF">2019-09-24T15:36:03Z</dcterms:modified>
</cp:coreProperties>
</file>